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82" r:id="rId2"/>
    <p:sldId id="313" r:id="rId3"/>
    <p:sldId id="284" r:id="rId4"/>
    <p:sldId id="299" r:id="rId5"/>
    <p:sldId id="286" r:id="rId6"/>
    <p:sldId id="287" r:id="rId7"/>
    <p:sldId id="314" r:id="rId8"/>
    <p:sldId id="265" r:id="rId9"/>
    <p:sldId id="266" r:id="rId10"/>
    <p:sldId id="315" r:id="rId11"/>
    <p:sldId id="316" r:id="rId12"/>
    <p:sldId id="317" r:id="rId13"/>
    <p:sldId id="318" r:id="rId14"/>
    <p:sldId id="289" r:id="rId15"/>
    <p:sldId id="291" r:id="rId16"/>
    <p:sldId id="293" r:id="rId17"/>
    <p:sldId id="294" r:id="rId18"/>
    <p:sldId id="29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7" d="100"/>
          <a:sy n="77" d="100"/>
        </p:scale>
        <p:origin x="21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41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Feb 7,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 7,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maptitude-online-redistricting/help/quick-start-guide-en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inzolia.caliper.com/SantaMonica/Defaul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7858C-2868-41DA-A398-8488DEB7D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381000"/>
            <a:ext cx="6683996" cy="45179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Introduction to Redistricting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Dr. Justin Levitt, Vice President</a:t>
            </a:r>
            <a:endParaRPr sz="1800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National Demographics Corporation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7D843-7648-4E06-85AB-136A8F7AC7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Asian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F2784-BF22-4C94-A87D-0B61796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7732F-85F7-41E5-976C-933FB162A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474889"/>
            <a:ext cx="7162798" cy="4841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95EF-15DD-4222-BEEE-DE2A258A8765}"/>
              </a:ext>
            </a:extLst>
          </p:cNvPr>
          <p:cNvSpPr txBox="1"/>
          <p:nvPr/>
        </p:nvSpPr>
        <p:spPr>
          <a:xfrm>
            <a:off x="462231" y="964988"/>
            <a:ext cx="82195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Asian neighborhoods are found particularly in the northern portion of the city, particularly north of Cerritos Ave and east of Los Alamitos Blvd.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D09599C-CEF9-499D-BE19-A49E1C0B5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98" y="4239685"/>
            <a:ext cx="140037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Apartments &amp; Multifamily Housing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F2784-BF22-4C94-A87D-0B61796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7732F-85F7-41E5-976C-933FB162A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" y="1150060"/>
            <a:ext cx="7429991" cy="5022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95EF-15DD-4222-BEEE-DE2A258A8765}"/>
              </a:ext>
            </a:extLst>
          </p:cNvPr>
          <p:cNvSpPr txBox="1"/>
          <p:nvPr/>
        </p:nvSpPr>
        <p:spPr>
          <a:xfrm>
            <a:off x="462231" y="964988"/>
            <a:ext cx="821953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Other socio-economic measures are available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D998684-E1B7-4DFD-9CD1-1AF56A36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02" y="4215157"/>
            <a:ext cx="168616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Income over $75k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F2784-BF22-4C94-A87D-0B61796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7732F-85F7-41E5-976C-933FB162A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1" y="1219368"/>
            <a:ext cx="7681623" cy="5192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95EF-15DD-4222-BEEE-DE2A258A8765}"/>
              </a:ext>
            </a:extLst>
          </p:cNvPr>
          <p:cNvSpPr txBox="1"/>
          <p:nvPr/>
        </p:nvSpPr>
        <p:spPr>
          <a:xfrm>
            <a:off x="462231" y="964988"/>
            <a:ext cx="821953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Other socio-economic measures are available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031DA83-F1EF-49CC-8848-9607B60D5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11" y="4334853"/>
            <a:ext cx="1962424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DA51460-B849-49C1-8D88-1E35C5D68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22683-3D33-4ECE-9E08-D0E53ADC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Map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DF193-F8C9-4BEE-97B1-F6DC35C6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6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50" y="4948225"/>
            <a:ext cx="71055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>
              <a:solidFill>
                <a:srgbClr val="002060"/>
              </a:solidFill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1EBCE-FA73-4723-AFB2-D2829DEF24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86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221614" y="893665"/>
            <a:ext cx="7322186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3055125" y="79567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2E0D9-8836-4A8E-BEED-17095ECB73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3F172CCB-EDF4-4D1D-8192-AB6D800D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60" y="2133600"/>
            <a:ext cx="5351929" cy="41355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 App (DRA)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118508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Community of Interest”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Only available in English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Email a link to your map to the City and publish or share</a:t>
            </a:r>
            <a:endParaRPr sz="2000" dirty="0">
              <a:solidFill>
                <a:srgbClr val="C13F3F"/>
              </a:solidFill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D875C-3499-425D-B92F-E3DB89A64E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4CFB6-8539-4A73-8A41-7E1BAC3F2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887" y="2819400"/>
            <a:ext cx="6442225" cy="32996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Caliper’s “</a:t>
            </a:r>
            <a:r>
              <a:rPr lang="en-US" sz="3600" b="1" dirty="0" err="1"/>
              <a:t>Maptitude</a:t>
            </a:r>
            <a:r>
              <a:rPr lang="en-US" sz="3600" b="1" dirty="0"/>
              <a:t> Online Redistricting”</a:t>
            </a:r>
            <a:endParaRPr sz="3600"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Start Guide</a:t>
            </a:r>
            <a:endParaRPr sz="2000" dirty="0">
              <a:solidFill>
                <a:srgbClr val="C13F3F"/>
              </a:solidFill>
            </a:endParaRPr>
          </a:p>
          <a:p>
            <a:pPr marL="640080" lvl="1" indent="-16764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49" name="Google Shape;249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1913013" y="3091500"/>
            <a:ext cx="5317973" cy="3268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D2D60-23A3-41C1-91A1-B7D5569947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A23E8-53EB-485E-8659-478F12AC4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055" y="3129762"/>
            <a:ext cx="4447889" cy="3006453"/>
          </a:xfrm>
          <a:prstGeom prst="rect">
            <a:avLst/>
          </a:prstGeom>
        </p:spPr>
      </p:pic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92846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85800" y="1159318"/>
            <a:ext cx="76200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695C0-0416-4DE6-BF66-1620CABA5B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282F-7A83-CF4A-8154-2E340B81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–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5E3-3E2F-514C-B2E2-B43412961A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Los Alamitos moved to districts in 2018 and used districts for first time in 2020</a:t>
            </a:r>
          </a:p>
          <a:p>
            <a:r>
              <a:rPr lang="en-US" dirty="0"/>
              <a:t>Redistricting is required when the decennial Census data is released, once every ten years</a:t>
            </a:r>
          </a:p>
          <a:p>
            <a:r>
              <a:rPr lang="en-US" dirty="0"/>
              <a:t>Delays in receiving the Census data have delayed states, counties, cities, and other jurisdictions throughout California and the US</a:t>
            </a:r>
          </a:p>
          <a:p>
            <a:r>
              <a:rPr lang="en-US" dirty="0"/>
              <a:t>New laws like the Fair Maps Act have changed how districts are drawn and how the process is conducted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854A-2F69-D944-952D-DB6612B4A1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4437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Redistricting Process &amp; Schedule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4478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33781"/>
              </p:ext>
            </p:extLst>
          </p:nvPr>
        </p:nvGraphicFramePr>
        <p:xfrm>
          <a:off x="545814" y="1855739"/>
          <a:ext cx="8043101" cy="3845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2809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302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845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1/18 &amp; 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Submission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2/21/22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maps available for discussion at the February 28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Draft Map Hearings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2/28 &amp; 3/7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Public Hearings to discuss and revise the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21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Submission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3/11/2022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maps available for discussion at the March 21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86027"/>
                  </a:ext>
                </a:extLst>
              </a:tr>
              <a:tr h="4861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Adoption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selection and adoption of a map at a regular Council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9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By April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 or resolution.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62B235-B97A-0B4A-B78A-79E276B6D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Feb 7,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44F24-C416-4306-9EB1-B357246FF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57032-25E5-477A-8A15-1889410CDF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548992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220271"/>
            <a:ext cx="71922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1D576-8122-4CC5-A24A-9DE0A13182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A23E8-53EB-485E-8659-478F12AC4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614" y="1288120"/>
            <a:ext cx="7579910" cy="5123474"/>
          </a:xfrm>
          <a:prstGeom prst="rect">
            <a:avLst/>
          </a:prstGeom>
        </p:spPr>
      </p:pic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92846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Current Districts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0" y="986026"/>
            <a:ext cx="7620000" cy="174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13F3F"/>
                </a:solidFill>
              </a:rPr>
              <a:t>Total Deviation = 21.5%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695C0-0416-4DE6-BF66-1620CABA5B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E0B0F525-D313-43B6-A92C-F9E8B4CC8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50" y="1461004"/>
            <a:ext cx="1276528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9133935" cy="8543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752599" y="5257800"/>
            <a:ext cx="5638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Estimates using official 2020 State-Adjusted Census Data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Each of the 5 districts must contain about 2,359 people.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2D56B-AB3A-4670-864A-0C97F71B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B8C3915E-6D1D-4CB1-B06B-22AB98B18321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518C734-FF1B-4A62-9DB5-7E92DACA2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14418"/>
              </p:ext>
            </p:extLst>
          </p:nvPr>
        </p:nvGraphicFramePr>
        <p:xfrm>
          <a:off x="179976" y="1295400"/>
          <a:ext cx="8784048" cy="343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5410251" imgH="2114652" progId="Excel.Sheet.12">
                  <p:embed/>
                </p:oleObj>
              </mc:Choice>
              <mc:Fallback>
                <p:oleObj name="Worksheet" r:id="rId3" imgW="5410251" imgH="21146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76" y="1295400"/>
                        <a:ext cx="8784048" cy="3433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F2784-BF22-4C94-A87D-0B61796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7732F-85F7-41E5-976C-933FB162A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1219368"/>
            <a:ext cx="7539143" cy="5095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95EF-15DD-4222-BEEE-DE2A258A8765}"/>
              </a:ext>
            </a:extLst>
          </p:cNvPr>
          <p:cNvSpPr txBox="1"/>
          <p:nvPr/>
        </p:nvSpPr>
        <p:spPr>
          <a:xfrm>
            <a:off x="462231" y="964988"/>
            <a:ext cx="821953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Latins are concentrated in Old Town West, particularly west of Los Alamitos Blvd. 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16A25FE-54D3-4BEC-8779-C76FB0EA6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15" y="4238548"/>
            <a:ext cx="140037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7784</TotalTime>
  <Words>883</Words>
  <Application>Microsoft Office PowerPoint</Application>
  <PresentationFormat>On-screen Show (4:3)</PresentationFormat>
  <Paragraphs>132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City of Los Alamitos Introduction to Redistricting</vt:lpstr>
      <vt:lpstr>Redistricting – Why Now?</vt:lpstr>
      <vt:lpstr>Redistricting Process &amp; Schedule</vt:lpstr>
      <vt:lpstr>Redistricting Rules and Goals</vt:lpstr>
      <vt:lpstr>Defining Neighborhoods</vt:lpstr>
      <vt:lpstr>Beyond Neighborhoods: Defining Communities of Interest</vt:lpstr>
      <vt:lpstr>Current Districts</vt:lpstr>
      <vt:lpstr>Demographic Summary of Existing Districts</vt:lpstr>
      <vt:lpstr>Latino CVAP</vt:lpstr>
      <vt:lpstr>Asian CVAP</vt:lpstr>
      <vt:lpstr>Apartments &amp; Multifamily Housing</vt:lpstr>
      <vt:lpstr>Income over $75k</vt:lpstr>
      <vt:lpstr>Neighborhood Map</vt:lpstr>
      <vt:lpstr>Public Mapping and Map Review Tools</vt:lpstr>
      <vt:lpstr>Simple Map Drawing Tool</vt:lpstr>
      <vt:lpstr>Dave’s Redistricting App (DRA)</vt:lpstr>
      <vt:lpstr>Caliper’s “Maptitude Online Redistricting”</vt:lpstr>
      <vt:lpstr>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441</cp:revision>
  <cp:lastPrinted>2017-05-23T05:26:42Z</cp:lastPrinted>
  <dcterms:created xsi:type="dcterms:W3CDTF">2011-05-19T00:29:13Z</dcterms:created>
  <dcterms:modified xsi:type="dcterms:W3CDTF">2022-02-02T22:25:24Z</dcterms:modified>
</cp:coreProperties>
</file>