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82" r:id="rId2"/>
    <p:sldId id="284" r:id="rId3"/>
    <p:sldId id="299" r:id="rId4"/>
    <p:sldId id="506" r:id="rId5"/>
    <p:sldId id="517" r:id="rId6"/>
    <p:sldId id="532" r:id="rId7"/>
    <p:sldId id="533" r:id="rId8"/>
    <p:sldId id="534" r:id="rId9"/>
    <p:sldId id="531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FFFFFF"/>
    <a:srgbClr val="C13F3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11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5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51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29851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5" y="5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3" rIns="90644" bIns="453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6504"/>
            <a:ext cx="5607691" cy="4183222"/>
          </a:xfrm>
          <a:prstGeom prst="rect">
            <a:avLst/>
          </a:prstGeom>
        </p:spPr>
        <p:txBody>
          <a:bodyPr vert="horz" lIns="90644" tIns="45323" rIns="90644" bIns="453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51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5" y="8829851"/>
            <a:ext cx="3038154" cy="464978"/>
          </a:xfrm>
          <a:prstGeom prst="rect">
            <a:avLst/>
          </a:prstGeom>
        </p:spPr>
        <p:txBody>
          <a:bodyPr vert="horz" lIns="90644" tIns="45323" rIns="90644" bIns="45323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69925"/>
            <a:ext cx="4470400" cy="3354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72138" y="4248549"/>
            <a:ext cx="5374037" cy="402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34" tIns="43255" rIns="86534" bIns="43255" anchor="t" anchorCtr="0">
            <a:normAutofit/>
          </a:bodyPr>
          <a:lstStyle/>
          <a:p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05231" y="8494060"/>
            <a:ext cx="2911565" cy="44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34" tIns="43255" rIns="86534" bIns="43255" anchor="b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69925"/>
            <a:ext cx="4470400" cy="3354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72138" y="4248549"/>
            <a:ext cx="5374037" cy="402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34" tIns="43255" rIns="86534" bIns="43255" anchor="t" anchorCtr="0">
            <a:normAutofit/>
          </a:bodyPr>
          <a:lstStyle/>
          <a:p>
            <a:endParaRPr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05231" y="8494060"/>
            <a:ext cx="2911565" cy="44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34" tIns="43255" rIns="86534" bIns="43255" anchor="b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69925"/>
            <a:ext cx="4470400" cy="3354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72138" y="4248549"/>
            <a:ext cx="5374037" cy="402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34" tIns="43255" rIns="86534" bIns="43255" anchor="t" anchorCtr="0">
            <a:normAutofit/>
          </a:bodyPr>
          <a:lstStyle/>
          <a:p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805231" y="8494060"/>
            <a:ext cx="2911565" cy="44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534" tIns="43255" rIns="86534" bIns="43255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72138" y="4248549"/>
            <a:ext cx="5374037" cy="4024138"/>
          </a:xfrm>
          <a:prstGeom prst="rect">
            <a:avLst/>
          </a:prstGeom>
        </p:spPr>
        <p:txBody>
          <a:bodyPr spcFirstLastPara="1" wrap="square" lIns="86534" tIns="43255" rIns="86534" bIns="43255" anchor="t" anchorCtr="0">
            <a:noAutofit/>
          </a:bodyPr>
          <a:lstStyle/>
          <a:p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69925"/>
            <a:ext cx="4470400" cy="3354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28, 2022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28,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28, 2022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February 28,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February 28, 2022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28,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28, 2022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February 28,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February 28, 2022</a:t>
            </a:r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28, 2022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dcresearch.maps.arcgis.com/apps/View/index.html?appid=e85ae21b60ec49dbac57adca021ab491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F7858C-2868-41DA-A398-8488DEB7D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381000"/>
            <a:ext cx="6683996" cy="4517900"/>
          </a:xfrm>
          <a:prstGeom prst="rect">
            <a:avLst/>
          </a:prstGeom>
        </p:spPr>
      </p:pic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Los Alamitos</a:t>
            </a:r>
            <a:br>
              <a:rPr lang="en-US" sz="3600" b="1" dirty="0"/>
            </a:br>
            <a:r>
              <a:rPr lang="en-US" sz="3600" b="1" dirty="0"/>
              <a:t>Draft Plan Presentation</a:t>
            </a:r>
            <a:endParaRPr sz="3600" b="1" dirty="0"/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sz="1800" dirty="0"/>
              <a:t>Dr. Justin Levitt, Vice President</a:t>
            </a:r>
            <a:endParaRPr sz="1800"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1800" dirty="0"/>
              <a:t>National Demographics Corporation</a:t>
            </a:r>
            <a:endParaRPr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7D843-7648-4E06-85AB-136A8F7AC7D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28,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4437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Redistricting Process &amp; Schedule</a:t>
            </a:r>
            <a:endParaRPr sz="4000" dirty="0"/>
          </a:p>
        </p:txBody>
      </p:sp>
      <p:cxnSp>
        <p:nvCxnSpPr>
          <p:cNvPr id="131" name="Google Shape;131;p2"/>
          <p:cNvCxnSpPr>
            <a:cxnSpLocks/>
          </p:cNvCxnSpPr>
          <p:nvPr/>
        </p:nvCxnSpPr>
        <p:spPr>
          <a:xfrm>
            <a:off x="3048000" y="14478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F0BD4C-ED44-432A-B9E3-CC893CA11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951443"/>
              </p:ext>
            </p:extLst>
          </p:nvPr>
        </p:nvGraphicFramePr>
        <p:xfrm>
          <a:off x="545949" y="1524000"/>
          <a:ext cx="8043101" cy="4089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12809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630292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845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1/18 &amp; 2/7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 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communities in the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Draft Map Hearings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2/28 &amp; 3/7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Public Hearings to discuss and revise the draft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7677"/>
                  </a:ext>
                </a:extLst>
              </a:tr>
              <a:tr h="5521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for Submission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3/2/2022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for maps available for discussion at the March 7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886027"/>
                  </a:ext>
                </a:extLst>
              </a:tr>
              <a:tr h="5521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Selection of Preferred Map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3/7/2022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During the 4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Public Hearing, the City Council will make a final selection of a map and introduce an Ordinance for adoption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72060"/>
                  </a:ext>
                </a:extLst>
              </a:tr>
              <a:tr h="4861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Adoption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3/21/2022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Adoption of a map via Ordinance at a regular Council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39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By April 17,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via ordinance.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062B235-B97A-0B4A-B78A-79E276B6D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February 28, 2022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2013046"/>
            <a:ext cx="2590800" cy="141300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Equal Population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Federal</a:t>
            </a:r>
            <a:r>
              <a:rPr lang="en-US" sz="6400">
                <a:solidFill>
                  <a:srgbClr val="002060"/>
                </a:solidFill>
              </a:rPr>
              <a:t> </a:t>
            </a:r>
            <a:r>
              <a:rPr lang="en-US" sz="6400" b="1">
                <a:solidFill>
                  <a:srgbClr val="002060"/>
                </a:solidFill>
              </a:rPr>
              <a:t>Voting Rights Act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No Racial Gerrymandering</a:t>
            </a:r>
            <a:endParaRPr sz="640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83575"/>
            <a:ext cx="3007200" cy="3892800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Minimize voters shifted to different election years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Respect voters’ choices / continuity in office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Future population growth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Preserving the core of existing districts</a:t>
            </a:r>
            <a:endParaRPr sz="160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368522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368525"/>
            <a:ext cx="3039600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25" y="4247200"/>
            <a:ext cx="2457125" cy="16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2857788" y="1983575"/>
            <a:ext cx="3009600" cy="3892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R="0" lvl="0" algn="l" rtl="0">
              <a:spcBef>
                <a:spcPts val="700"/>
              </a:spcBef>
              <a:spcAft>
                <a:spcPts val="0"/>
              </a:spcAft>
            </a:pPr>
            <a:endParaRPr sz="30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  </a:t>
            </a:r>
            <a:r>
              <a:rPr lang="en-US" sz="145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368525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9009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Redistricting Rules and Goals</a:t>
            </a:r>
            <a:endParaRPr lang="en-US" sz="40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E44F24-C416-4306-9EB1-B357246FF7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28, 2022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0DAB2F-F434-4B79-985A-B89FEBAD6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199" y="2667000"/>
            <a:ext cx="5181601" cy="1673226"/>
          </a:xfrm>
        </p:spPr>
        <p:txBody>
          <a:bodyPr/>
          <a:lstStyle/>
          <a:p>
            <a:r>
              <a:rPr lang="en-US" dirty="0"/>
              <a:t>All maps are also available on the </a:t>
            </a:r>
            <a:r>
              <a:rPr lang="en-US" dirty="0">
                <a:hlinkClick r:id="rId2"/>
              </a:rPr>
              <a:t>Interactive Web Viewer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EB37C8-B682-4018-8F26-903D0293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Maps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1442B-C181-4B58-B080-B53AF48A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9400" y="6492875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February 28,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Map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28, 2022</a:t>
            </a:r>
            <a:endParaRPr lang="en-US" dirty="0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32BCA966-6BC4-48EC-8444-4F911414463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914400"/>
            <a:ext cx="8229599" cy="5331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037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NDC Map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28, 2022</a:t>
            </a:r>
            <a:endParaRPr lang="en-US" dirty="0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32BCA966-6BC4-48EC-8444-4F911414463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914400"/>
            <a:ext cx="8229596" cy="5331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47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NDC Map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28, 2022</a:t>
            </a:r>
            <a:endParaRPr lang="en-US" dirty="0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32BCA966-6BC4-48EC-8444-4F911414463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914400"/>
            <a:ext cx="8229596" cy="533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85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NDC Map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28, 2022</a:t>
            </a:r>
            <a:endParaRPr lang="en-US" dirty="0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32BCA966-6BC4-48EC-8444-4F911414463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914400"/>
            <a:ext cx="8229595" cy="533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353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139336" y="2286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Public Hearing &amp; Discussion</a:t>
            </a:r>
            <a:endParaRPr sz="4000" dirty="0"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674700" y="1536620"/>
            <a:ext cx="7794600" cy="463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13F3F"/>
                </a:solidFill>
                <a:effectLst/>
                <a:uLnTx/>
                <a:uFillTx/>
              </a:rPr>
              <a:t>How well do the draft maps comply with the Fair Maps Act?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13F3F"/>
                </a:solidFill>
                <a:effectLst/>
                <a:uLnTx/>
                <a:uFillTx/>
              </a:rPr>
              <a:t>What do you like about (parts of) each map? What works in each option?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13F3F"/>
              </a:solidFill>
              <a:effectLst/>
              <a:uLnTx/>
              <a:uFillTx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13F3F"/>
              </a:solidFill>
              <a:effectLst/>
              <a:uLnTx/>
              <a:uFillTx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13F3F"/>
                </a:solidFill>
                <a:effectLst/>
                <a:uLnTx/>
                <a:uFillTx/>
              </a:rPr>
              <a:t> </a:t>
            </a:r>
            <a:r>
              <a:rPr lang="en-US" sz="3200" b="1" dirty="0">
                <a:solidFill>
                  <a:srgbClr val="C13F3F"/>
                </a:solidFill>
              </a:rPr>
              <a:t>Council may eliminate maps, request additional maps or tests,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13F3F"/>
                </a:solidFill>
                <a:effectLst/>
                <a:uLnTx/>
                <a:uFillTx/>
              </a:rPr>
              <a:t>provide additional direction to the demographer</a:t>
            </a:r>
          </a:p>
        </p:txBody>
      </p:sp>
      <p:cxnSp>
        <p:nvCxnSpPr>
          <p:cNvPr id="260" name="Google Shape;260;p14"/>
          <p:cNvCxnSpPr>
            <a:cxnSpLocks/>
          </p:cNvCxnSpPr>
          <p:nvPr/>
        </p:nvCxnSpPr>
        <p:spPr>
          <a:xfrm>
            <a:off x="3048000" y="1225950"/>
            <a:ext cx="29538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BDCA15F-F8A0-EC4E-A5AD-CC129C9CE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February 28, 2022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8308</TotalTime>
  <Words>377</Words>
  <Application>Microsoft Office PowerPoint</Application>
  <PresentationFormat>On-screen Show (4:3)</PresentationFormat>
  <Paragraphs>67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Garamond</vt:lpstr>
      <vt:lpstr>Noto Sans Symbols</vt:lpstr>
      <vt:lpstr>Tw Cen MT</vt:lpstr>
      <vt:lpstr>Twentieth Century</vt:lpstr>
      <vt:lpstr>Wingdings</vt:lpstr>
      <vt:lpstr>Wingdings 2</vt:lpstr>
      <vt:lpstr>Median</vt:lpstr>
      <vt:lpstr>City of Los Alamitos Draft Plan Presentation</vt:lpstr>
      <vt:lpstr>Redistricting Process &amp; Schedule</vt:lpstr>
      <vt:lpstr>Redistricting Rules and Goals</vt:lpstr>
      <vt:lpstr>Draft Maps</vt:lpstr>
      <vt:lpstr>Public Map 1</vt:lpstr>
      <vt:lpstr>NDC Map 1</vt:lpstr>
      <vt:lpstr>NDC Map 2</vt:lpstr>
      <vt:lpstr>NDC Map 3</vt:lpstr>
      <vt:lpstr>Public Hearing &amp; 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Windy Quintanar</cp:lastModifiedBy>
  <cp:revision>444</cp:revision>
  <cp:lastPrinted>2022-02-28T22:51:00Z</cp:lastPrinted>
  <dcterms:created xsi:type="dcterms:W3CDTF">2011-05-19T00:29:13Z</dcterms:created>
  <dcterms:modified xsi:type="dcterms:W3CDTF">2022-02-28T22:51:01Z</dcterms:modified>
</cp:coreProperties>
</file>