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handoutMasterIdLst>
    <p:handoutMasterId r:id="rId9"/>
  </p:handoutMasterIdLst>
  <p:sldIdLst>
    <p:sldId id="282" r:id="rId2"/>
    <p:sldId id="299" r:id="rId3"/>
    <p:sldId id="506" r:id="rId4"/>
    <p:sldId id="533" r:id="rId5"/>
    <p:sldId id="535" r:id="rId6"/>
    <p:sldId id="531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  <a:srgbClr val="FFFFFF"/>
    <a:srgbClr val="C13F3F"/>
    <a:srgbClr val="000000"/>
    <a:srgbClr val="FFFF99"/>
    <a:srgbClr val="D921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6357" autoAdjust="0"/>
  </p:normalViewPr>
  <p:slideViewPr>
    <p:cSldViewPr>
      <p:cViewPr varScale="1">
        <p:scale>
          <a:sx n="114" d="100"/>
          <a:sy n="114" d="100"/>
        </p:scale>
        <p:origin x="14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038154" cy="464978"/>
          </a:xfrm>
          <a:prstGeom prst="rect">
            <a:avLst/>
          </a:prstGeom>
        </p:spPr>
        <p:txBody>
          <a:bodyPr vert="horz" lIns="90644" tIns="45323" rIns="90644" bIns="453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5" y="5"/>
            <a:ext cx="3038154" cy="464978"/>
          </a:xfrm>
          <a:prstGeom prst="rect">
            <a:avLst/>
          </a:prstGeom>
        </p:spPr>
        <p:txBody>
          <a:bodyPr vert="horz" lIns="90644" tIns="45323" rIns="90644" bIns="45323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51"/>
            <a:ext cx="3038154" cy="464978"/>
          </a:xfrm>
          <a:prstGeom prst="rect">
            <a:avLst/>
          </a:prstGeom>
        </p:spPr>
        <p:txBody>
          <a:bodyPr vert="horz" lIns="90644" tIns="45323" rIns="90644" bIns="453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5" y="8829851"/>
            <a:ext cx="3038154" cy="464978"/>
          </a:xfrm>
          <a:prstGeom prst="rect">
            <a:avLst/>
          </a:prstGeom>
        </p:spPr>
        <p:txBody>
          <a:bodyPr vert="horz" lIns="90644" tIns="45323" rIns="90644" bIns="45323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038154" cy="464978"/>
          </a:xfrm>
          <a:prstGeom prst="rect">
            <a:avLst/>
          </a:prstGeom>
        </p:spPr>
        <p:txBody>
          <a:bodyPr vert="horz" lIns="90644" tIns="45323" rIns="90644" bIns="453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5" y="5"/>
            <a:ext cx="3038154" cy="464978"/>
          </a:xfrm>
          <a:prstGeom prst="rect">
            <a:avLst/>
          </a:prstGeom>
        </p:spPr>
        <p:txBody>
          <a:bodyPr vert="horz" lIns="90644" tIns="45323" rIns="90644" bIns="45323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44" tIns="45323" rIns="90644" bIns="453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6504"/>
            <a:ext cx="5607691" cy="4183222"/>
          </a:xfrm>
          <a:prstGeom prst="rect">
            <a:avLst/>
          </a:prstGeom>
        </p:spPr>
        <p:txBody>
          <a:bodyPr vert="horz" lIns="90644" tIns="45323" rIns="90644" bIns="4532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51"/>
            <a:ext cx="3038154" cy="464978"/>
          </a:xfrm>
          <a:prstGeom prst="rect">
            <a:avLst/>
          </a:prstGeom>
        </p:spPr>
        <p:txBody>
          <a:bodyPr vert="horz" lIns="90644" tIns="45323" rIns="90644" bIns="453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5" y="8829851"/>
            <a:ext cx="3038154" cy="464978"/>
          </a:xfrm>
          <a:prstGeom prst="rect">
            <a:avLst/>
          </a:prstGeom>
        </p:spPr>
        <p:txBody>
          <a:bodyPr vert="horz" lIns="90644" tIns="45323" rIns="90644" bIns="45323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669925"/>
            <a:ext cx="4470400" cy="3354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72138" y="4248549"/>
            <a:ext cx="5374037" cy="4024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534" tIns="43255" rIns="86534" bIns="43255" anchor="t" anchorCtr="0">
            <a:normAutofit/>
          </a:bodyPr>
          <a:lstStyle/>
          <a:p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05231" y="8494060"/>
            <a:ext cx="2911565" cy="44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534" tIns="43255" rIns="86534" bIns="43255" anchor="b" anchorCtr="0">
            <a:noAutofit/>
          </a:bodyPr>
          <a:lstStyle/>
          <a:p>
            <a:fld id="{00000000-1234-1234-1234-123412341234}" type="slidenum">
              <a:rPr lang="en-US"/>
              <a:p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669925"/>
            <a:ext cx="4470400" cy="3354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72138" y="4248549"/>
            <a:ext cx="5374037" cy="4024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534" tIns="43255" rIns="86534" bIns="43255" anchor="t" anchorCtr="0">
            <a:normAutofit/>
          </a:bodyPr>
          <a:lstStyle/>
          <a:p>
            <a:endParaRPr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805231" y="8494060"/>
            <a:ext cx="2911565" cy="44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534" tIns="43255" rIns="86534" bIns="43255" anchor="b" anchorCtr="0">
            <a:noAutofit/>
          </a:bodyPr>
          <a:lstStyle/>
          <a:p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2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672138" y="4248549"/>
            <a:ext cx="5374037" cy="4024138"/>
          </a:xfrm>
          <a:prstGeom prst="rect">
            <a:avLst/>
          </a:prstGeom>
        </p:spPr>
        <p:txBody>
          <a:bodyPr spcFirstLastPara="1" wrap="square" lIns="86534" tIns="43255" rIns="86534" bIns="43255" anchor="t" anchorCtr="0">
            <a:noAutofit/>
          </a:bodyPr>
          <a:lstStyle/>
          <a:p>
            <a:endParaRPr/>
          </a:p>
        </p:txBody>
      </p:sp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669925"/>
            <a:ext cx="4470400" cy="3354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EB9E3C3-A590-43C8-8AF5-AAE4C2A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/>
              <a:t>March 21, 2022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A087DD9F-A4A9-4654-A7DD-2A17E56F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March 21,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FCC66BDB-479C-425F-A0DE-FBA1C4F5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March 21, 2022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5943600" y="6446837"/>
            <a:ext cx="2667000" cy="365125"/>
          </a:xfrm>
        </p:spPr>
        <p:txBody>
          <a:bodyPr rtlCol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March 21,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March 21, 2022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21,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D744E3-F398-4247-B444-E2D9218E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March 21, 2022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00738F2-32D1-47E7-9AEF-9082EC3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/>
              <a:t>March 21,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March 21, 2022</a:t>
            </a:r>
            <a:endParaRPr/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9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9391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/>
              <a:t>March 21, 2022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ndcresearch.maps.arcgis.com/apps/View/index.html?appid=e85ae21b60ec49dbac57adca021ab491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F7858C-2868-41DA-A398-8488DEB7D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381000"/>
            <a:ext cx="6683996" cy="4517900"/>
          </a:xfrm>
          <a:prstGeom prst="rect">
            <a:avLst/>
          </a:prstGeom>
        </p:spPr>
      </p:pic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0" y="49259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600" b="1" dirty="0"/>
              <a:t>City of Los Alamitos</a:t>
            </a:r>
            <a:br>
              <a:rPr lang="en-US" sz="3600" b="1" dirty="0"/>
            </a:br>
            <a:r>
              <a:rPr lang="en-US" sz="3600" b="1" dirty="0"/>
              <a:t>Draft Plan Presentation</a:t>
            </a:r>
            <a:endParaRPr sz="3600" b="1" dirty="0"/>
          </a:p>
        </p:txBody>
      </p:sp>
      <p:sp>
        <p:nvSpPr>
          <p:cNvPr id="118" name="Google Shape;118;p1"/>
          <p:cNvSpPr txBox="1">
            <a:spLocks noGrp="1"/>
          </p:cNvSpPr>
          <p:nvPr>
            <p:ph type="subTitle" idx="1"/>
          </p:nvPr>
        </p:nvSpPr>
        <p:spPr>
          <a:xfrm>
            <a:off x="2362200" y="609600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n-US" sz="1800" dirty="0"/>
              <a:t>Dr. Justin Levitt, Vice President</a:t>
            </a:r>
            <a:endParaRPr sz="1800" dirty="0"/>
          </a:p>
          <a:p>
            <a:pPr marL="0" lvl="0" indent="0" algn="r" rtl="0">
              <a:spcBef>
                <a:spcPts val="700"/>
              </a:spcBef>
              <a:spcAft>
                <a:spcPts val="0"/>
              </a:spcAft>
              <a:buSzPct val="60000"/>
              <a:buNone/>
            </a:pPr>
            <a:r>
              <a:rPr lang="en-US" sz="1800" dirty="0"/>
              <a:t>National Demographics Corporation</a:t>
            </a:r>
            <a:endParaRPr sz="1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D7D843-7648-4E06-85AB-136A8F7AC7D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21,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body" idx="4294967295"/>
          </p:nvPr>
        </p:nvSpPr>
        <p:spPr>
          <a:xfrm>
            <a:off x="111576" y="2013046"/>
            <a:ext cx="2590800" cy="1413000"/>
          </a:xfrm>
          <a:prstGeom prst="rect">
            <a:avLst/>
          </a:prstGeom>
          <a:noFill/>
          <a:ln w="9525" cap="flat" cmpd="sng">
            <a:solidFill>
              <a:srgbClr val="C1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02060"/>
                </a:solidFill>
              </a:rPr>
              <a:t>Equal Population</a:t>
            </a:r>
            <a:endParaRPr sz="64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02060"/>
                </a:solidFill>
              </a:rPr>
              <a:t>Federal</a:t>
            </a:r>
            <a:r>
              <a:rPr lang="en-US" sz="6400">
                <a:solidFill>
                  <a:srgbClr val="002060"/>
                </a:solidFill>
              </a:rPr>
              <a:t> </a:t>
            </a:r>
            <a:r>
              <a:rPr lang="en-US" sz="6400" b="1">
                <a:solidFill>
                  <a:srgbClr val="002060"/>
                </a:solidFill>
              </a:rPr>
              <a:t>Voting Rights Act</a:t>
            </a:r>
            <a:endParaRPr sz="64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02060"/>
                </a:solidFill>
              </a:rPr>
              <a:t>No Racial Gerrymandering</a:t>
            </a:r>
            <a:endParaRPr sz="6400">
              <a:solidFill>
                <a:srgbClr val="002060"/>
              </a:solidFill>
            </a:endParaRPr>
          </a:p>
          <a:p>
            <a:pPr marL="640080" lvl="1" indent="-175641" algn="l" rtl="0">
              <a:spcBef>
                <a:spcPts val="550"/>
              </a:spcBef>
              <a:spcAft>
                <a:spcPts val="0"/>
              </a:spcAft>
              <a:buSzPct val="70000"/>
              <a:buNone/>
            </a:pPr>
            <a:endParaRPr sz="2400"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4294967295"/>
          </p:nvPr>
        </p:nvSpPr>
        <p:spPr>
          <a:xfrm>
            <a:off x="6025200" y="1983575"/>
            <a:ext cx="3007200" cy="3892800"/>
          </a:xfrm>
          <a:prstGeom prst="rect">
            <a:avLst/>
          </a:prstGeom>
          <a:noFill/>
          <a:ln w="9525" cap="flat" cmpd="sng">
            <a:solidFill>
              <a:srgbClr val="AFC9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</a:rPr>
              <a:t>Minimize voters shifted to different election years</a:t>
            </a:r>
            <a:endParaRPr sz="16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</a:rPr>
              <a:t>Respect voters’ choices / continuity in office</a:t>
            </a:r>
            <a:endParaRPr sz="16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</a:rPr>
              <a:t>Future population growth</a:t>
            </a:r>
            <a:endParaRPr sz="16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</a:rPr>
              <a:t>Preserving the core of existing districts</a:t>
            </a:r>
            <a:endParaRPr sz="1600">
              <a:solidFill>
                <a:srgbClr val="002060"/>
              </a:solidFill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11576" y="1368522"/>
            <a:ext cx="2590800" cy="639900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1. Federal Laws</a:t>
            </a:r>
            <a:endParaRPr sz="1800"/>
          </a:p>
        </p:txBody>
      </p:sp>
      <p:sp>
        <p:nvSpPr>
          <p:cNvPr id="141" name="Google Shape;141;p3"/>
          <p:cNvSpPr txBox="1"/>
          <p:nvPr/>
        </p:nvSpPr>
        <p:spPr>
          <a:xfrm>
            <a:off x="2842875" y="1368525"/>
            <a:ext cx="3039600" cy="6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2. California Criteria for </a:t>
            </a:r>
            <a:b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Cities</a:t>
            </a:r>
            <a:endParaRPr sz="1800" dirty="0"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425" y="4247200"/>
            <a:ext cx="2457125" cy="162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2857788" y="1983575"/>
            <a:ext cx="3009600" cy="38928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Geographically contiguous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Undivided neighborhoods and “communities of interest” 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(Socio-economic geographic areas that should be kept together)</a:t>
            </a:r>
            <a:endParaRPr sz="1450" b="0" i="0" u="none" strike="noStrike" cap="none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Easily identifiable boundaries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Compact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(Do not bypass one group of people to get to a more distant group of people)</a:t>
            </a:r>
          </a:p>
          <a:p>
            <a:pPr marR="0" lvl="0" algn="l" rtl="0">
              <a:spcBef>
                <a:spcPts val="700"/>
              </a:spcBef>
              <a:spcAft>
                <a:spcPts val="0"/>
              </a:spcAft>
            </a:pPr>
            <a:endParaRPr sz="300" dirty="0">
              <a:solidFill>
                <a:srgbClr val="002060"/>
              </a:solidFill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</a:pPr>
            <a:r>
              <a:rPr lang="en-US" sz="1600" b="1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Prohibited:  </a:t>
            </a:r>
            <a:r>
              <a:rPr lang="en-US" sz="1450" b="0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“Shall not favor or discriminate against a political party.”</a:t>
            </a:r>
            <a:endParaRPr sz="1450" b="0" u="none" strike="noStrike" cap="none" dirty="0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6022937" y="1368525"/>
            <a:ext cx="3007200" cy="639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3. Other Traditional Redistricting Principles</a:t>
            </a:r>
            <a:endParaRPr sz="1800"/>
          </a:p>
        </p:txBody>
      </p:sp>
      <p:cxnSp>
        <p:nvCxnSpPr>
          <p:cNvPr id="147" name="Google Shape;147;p3"/>
          <p:cNvCxnSpPr/>
          <p:nvPr/>
        </p:nvCxnSpPr>
        <p:spPr>
          <a:xfrm>
            <a:off x="3057000" y="9009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F772203-E04B-4ED9-85FB-B3633530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Redistricting Rules and Goals</a:t>
            </a:r>
            <a:endParaRPr lang="en-US" sz="4000" b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E44F24-C416-4306-9EB1-B357246FF7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March 21, 2022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0DAB2F-F434-4B79-985A-B89FEBAD6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199" y="2667000"/>
            <a:ext cx="5181601" cy="1673226"/>
          </a:xfrm>
        </p:spPr>
        <p:txBody>
          <a:bodyPr/>
          <a:lstStyle/>
          <a:p>
            <a:r>
              <a:rPr lang="en-US" dirty="0"/>
              <a:t>All maps are also available on the </a:t>
            </a:r>
            <a:r>
              <a:rPr lang="en-US" dirty="0">
                <a:hlinkClick r:id="rId2"/>
              </a:rPr>
              <a:t>Interactive Web Viewer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EB37C8-B682-4018-8F26-903D02931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Maps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1442B-C181-4B58-B080-B53AF48A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9400" y="6492875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March 21,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8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72C61-609A-4C14-8743-8D0F94D1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NDC Map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47A49-EE0F-4ADF-B330-273516EC47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March 21, 2022</a:t>
            </a:r>
            <a:endParaRPr lang="en-US" dirty="0"/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32BCA966-6BC4-48EC-8444-4F911414463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1" y="914400"/>
            <a:ext cx="8229596" cy="5331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9851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72C61-609A-4C14-8743-8D0F94D1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NDC Map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47A49-EE0F-4ADF-B330-273516EC47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March 21, 2022</a:t>
            </a:r>
            <a:endParaRPr lang="en-US" dirty="0"/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32BCA966-6BC4-48EC-8444-4F911414463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2" y="914400"/>
            <a:ext cx="8229593" cy="5331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850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 txBox="1">
            <a:spLocks noGrp="1"/>
          </p:cNvSpPr>
          <p:nvPr>
            <p:ph type="title"/>
          </p:nvPr>
        </p:nvSpPr>
        <p:spPr>
          <a:xfrm>
            <a:off x="139336" y="2286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Public Hearing &amp; Discussion</a:t>
            </a:r>
            <a:endParaRPr sz="4000" dirty="0"/>
          </a:p>
        </p:txBody>
      </p:sp>
      <p:sp>
        <p:nvSpPr>
          <p:cNvPr id="258" name="Google Shape;258;p14"/>
          <p:cNvSpPr txBox="1">
            <a:spLocks noGrp="1"/>
          </p:cNvSpPr>
          <p:nvPr>
            <p:ph type="body" idx="1"/>
          </p:nvPr>
        </p:nvSpPr>
        <p:spPr>
          <a:xfrm>
            <a:off x="674700" y="1536620"/>
            <a:ext cx="7794600" cy="463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13F3F"/>
                </a:solidFill>
                <a:effectLst/>
                <a:uLnTx/>
                <a:uFillTx/>
              </a:rPr>
              <a:t>How well do the draft maps comply with the Fair Maps Act?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13F3F"/>
                </a:solidFill>
                <a:effectLst/>
                <a:uLnTx/>
                <a:uFillTx/>
              </a:rPr>
              <a:t>Which map best serves the city of Los Alamitos for the next decade?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13F3F"/>
              </a:solidFill>
              <a:effectLst/>
              <a:uLnTx/>
              <a:uFillTx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C13F3F"/>
              </a:solidFill>
              <a:effectLst/>
              <a:uLnTx/>
              <a:uFillTx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13F3F"/>
                </a:solidFill>
                <a:effectLst/>
                <a:uLnTx/>
                <a:uFillTx/>
              </a:rPr>
              <a:t> </a:t>
            </a:r>
            <a:r>
              <a:rPr lang="en-US" sz="3200" b="1" dirty="0">
                <a:solidFill>
                  <a:srgbClr val="C13F3F"/>
                </a:solidFill>
              </a:rPr>
              <a:t>Council may select a map and/or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13F3F"/>
                </a:solidFill>
                <a:effectLst/>
                <a:uLnTx/>
                <a:uFillTx/>
              </a:rPr>
              <a:t>provide additional direction to staff and the demographer</a:t>
            </a:r>
          </a:p>
        </p:txBody>
      </p:sp>
      <p:cxnSp>
        <p:nvCxnSpPr>
          <p:cNvPr id="260" name="Google Shape;260;p14"/>
          <p:cNvCxnSpPr>
            <a:cxnSpLocks/>
          </p:cNvCxnSpPr>
          <p:nvPr/>
        </p:nvCxnSpPr>
        <p:spPr>
          <a:xfrm>
            <a:off x="3048000" y="1225950"/>
            <a:ext cx="29538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BDCA15F-F8A0-EC4E-A5AD-CC129C9CE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</a:rPr>
              <a:t>March 21, 2022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8744</TotalTime>
  <Words>221</Words>
  <Application>Microsoft Office PowerPoint</Application>
  <PresentationFormat>On-screen Show (4:3)</PresentationFormat>
  <Paragraphs>38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Calibri</vt:lpstr>
      <vt:lpstr>Garamond</vt:lpstr>
      <vt:lpstr>Noto Sans Symbols</vt:lpstr>
      <vt:lpstr>Tw Cen MT</vt:lpstr>
      <vt:lpstr>Twentieth Century</vt:lpstr>
      <vt:lpstr>Wingdings</vt:lpstr>
      <vt:lpstr>Wingdings 2</vt:lpstr>
      <vt:lpstr>Median</vt:lpstr>
      <vt:lpstr>City of Los Alamitos Draft Plan Presentation</vt:lpstr>
      <vt:lpstr>Redistricting Rules and Goals</vt:lpstr>
      <vt:lpstr>Draft Maps</vt:lpstr>
      <vt:lpstr>NDC Map 2</vt:lpstr>
      <vt:lpstr>NDC Map 5</vt:lpstr>
      <vt:lpstr>Public Hearing &amp; Discussion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NDC Presentation</dc:title>
  <dc:creator>Douglas Johnson</dc:creator>
  <cp:lastModifiedBy>Windy Quintanar</cp:lastModifiedBy>
  <cp:revision>446</cp:revision>
  <cp:lastPrinted>2022-03-21T19:12:15Z</cp:lastPrinted>
  <dcterms:created xsi:type="dcterms:W3CDTF">2011-05-19T00:29:13Z</dcterms:created>
  <dcterms:modified xsi:type="dcterms:W3CDTF">2022-03-21T23:38:29Z</dcterms:modified>
</cp:coreProperties>
</file>